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92" r:id="rId5"/>
    <p:sldId id="275" r:id="rId6"/>
    <p:sldId id="276" r:id="rId7"/>
    <p:sldId id="296" r:id="rId8"/>
    <p:sldId id="298" r:id="rId9"/>
    <p:sldId id="301" r:id="rId10"/>
    <p:sldId id="300" r:id="rId11"/>
    <p:sldId id="297" r:id="rId12"/>
    <p:sldId id="302" r:id="rId13"/>
    <p:sldId id="303" r:id="rId14"/>
    <p:sldId id="304" r:id="rId15"/>
    <p:sldId id="305" r:id="rId16"/>
    <p:sldId id="306" r:id="rId17"/>
    <p:sldId id="307" r:id="rId18"/>
    <p:sldId id="312" r:id="rId19"/>
    <p:sldId id="309" r:id="rId20"/>
    <p:sldId id="311" r:id="rId21"/>
    <p:sldId id="310" r:id="rId22"/>
    <p:sldId id="288" r:id="rId23"/>
    <p:sldId id="289" r:id="rId24"/>
    <p:sldId id="299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262A"/>
    <a:srgbClr val="D6E0EB"/>
    <a:srgbClr val="98432A"/>
    <a:srgbClr val="4472C4"/>
    <a:srgbClr val="B83903"/>
    <a:srgbClr val="446992"/>
    <a:srgbClr val="AEC2D8"/>
    <a:srgbClr val="D84400"/>
    <a:srgbClr val="44678D"/>
    <a:srgbClr val="263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5634"/>
  </p:normalViewPr>
  <p:slideViewPr>
    <p:cSldViewPr snapToGrid="0" showGuides="1">
      <p:cViewPr>
        <p:scale>
          <a:sx n="80" d="100"/>
          <a:sy n="80" d="100"/>
        </p:scale>
        <p:origin x="2892" y="96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12/3/2022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png>
</file>

<file path=ppt/media/image12.png>
</file>

<file path=ppt/media/image13.png>
</file>

<file path=ppt/media/image14.svg>
</file>

<file path=ppt/media/image15.jp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35.jpeg>
</file>

<file path=ppt/media/image36.jpg>
</file>

<file path=ppt/media/image4.jp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PK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984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6.jpg"/><Relationship Id="rId4" Type="http://schemas.openxmlformats.org/officeDocument/2006/relationships/image" Target="../media/image3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images/logos/downloads/Git-Icon-1788C.svg" TargetMode="External"/><Relationship Id="rId2" Type="http://schemas.openxmlformats.org/officeDocument/2006/relationships/hyperlink" Target="https://www.artstation.com/artofsoulburn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Genesis:</a:t>
            </a:r>
            <a:br>
              <a:rPr lang="en-US" altLang="zh-CN" dirty="0"/>
            </a:br>
            <a:r>
              <a:rPr lang="en-US" altLang="zh-CN" sz="2400" dirty="0"/>
              <a:t>Simulation Configuration Management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Douglas Swanson</a:t>
            </a:r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2"/>
          <a:srcRect t="12883" b="1288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47"/>
    </mc:Choice>
    <mc:Fallback>
      <p:transition spd="slow" advTm="1174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8C5CEC-64A2-1C33-B10C-92657FC491D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447406" y="1001852"/>
            <a:ext cx="2653545" cy="587964"/>
          </a:xfrm>
        </p:spPr>
        <p:txBody>
          <a:bodyPr/>
          <a:lstStyle/>
          <a:p>
            <a:r>
              <a:rPr lang="en-US" dirty="0"/>
              <a:t>CRUD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EE99A-E506-625A-102C-44073A5EBC5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447406" y="1622770"/>
            <a:ext cx="2653545" cy="1727103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Create</a:t>
            </a:r>
          </a:p>
          <a:p>
            <a:pPr marL="285750" indent="-285750">
              <a:buFontTx/>
              <a:buChar char="-"/>
            </a:pPr>
            <a:r>
              <a:rPr lang="en-US" dirty="0"/>
              <a:t>Read</a:t>
            </a:r>
          </a:p>
          <a:p>
            <a:pPr marL="285750" indent="-285750">
              <a:buFontTx/>
              <a:buChar char="-"/>
            </a:pPr>
            <a:r>
              <a:rPr lang="en-US" dirty="0"/>
              <a:t>Update</a:t>
            </a:r>
          </a:p>
          <a:p>
            <a:pPr marL="285750" indent="-285750">
              <a:buFontTx/>
              <a:buChar char="-"/>
            </a:pPr>
            <a:r>
              <a:rPr lang="en-US" dirty="0"/>
              <a:t>Destroy</a:t>
            </a:r>
          </a:p>
        </p:txBody>
      </p:sp>
      <p:pic>
        <p:nvPicPr>
          <p:cNvPr id="9" name="Picture Placeholder 8" descr="Waiter male with solid fill">
            <a:extLst>
              <a:ext uri="{FF2B5EF4-FFF2-40B4-BE49-F238E27FC236}">
                <a16:creationId xmlns:a16="http://schemas.microsoft.com/office/drawing/2014/main" id="{886F583A-C7E4-25EA-9812-05B3CC7D569F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996" r="5996"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E44569F-BC3B-8FFD-5662-E2E0B96B2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3379" y="545858"/>
            <a:ext cx="6599429" cy="1325563"/>
          </a:xfrm>
        </p:spPr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BAEA51-8BB6-6D85-6804-B90AC178CA57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6879774" y="981020"/>
            <a:ext cx="3745204" cy="587964"/>
          </a:xfrm>
        </p:spPr>
        <p:txBody>
          <a:bodyPr/>
          <a:lstStyle/>
          <a:p>
            <a:r>
              <a:rPr lang="en-US" dirty="0"/>
              <a:t>RESTful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4BF608-EF51-F644-793B-D09FD17687E2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879774" y="1601938"/>
            <a:ext cx="3745204" cy="1727103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Use HTTP methods explicitly</a:t>
            </a:r>
          </a:p>
          <a:p>
            <a:pPr marL="285750" indent="-285750">
              <a:buFontTx/>
              <a:buChar char="-"/>
            </a:pPr>
            <a:r>
              <a:rPr lang="en-US" dirty="0"/>
              <a:t>Be Stateless</a:t>
            </a:r>
          </a:p>
          <a:p>
            <a:pPr marL="285750" indent="-285750">
              <a:buFontTx/>
              <a:buChar char="-"/>
            </a:pPr>
            <a:r>
              <a:rPr lang="en-US" dirty="0"/>
              <a:t>Expose directory structure-like URI’s</a:t>
            </a:r>
          </a:p>
          <a:p>
            <a:pPr marL="285750" indent="-285750">
              <a:buFontTx/>
              <a:buChar char="-"/>
            </a:pPr>
            <a:r>
              <a:rPr lang="en-US" dirty="0"/>
              <a:t>Exclusively use JSON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407F2E0-31CD-6CAF-ADAF-8E392D28C28A}"/>
              </a:ext>
            </a:extLst>
          </p:cNvPr>
          <p:cNvSpPr/>
          <p:nvPr/>
        </p:nvSpPr>
        <p:spPr>
          <a:xfrm>
            <a:off x="6392734" y="2860923"/>
            <a:ext cx="1672390" cy="78456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Scenario Service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7645801-C904-974E-6612-CE2B494BDCEA}"/>
              </a:ext>
            </a:extLst>
          </p:cNvPr>
          <p:cNvSpPr/>
          <p:nvPr/>
        </p:nvSpPr>
        <p:spPr>
          <a:xfrm>
            <a:off x="6223093" y="5876980"/>
            <a:ext cx="1672390" cy="78456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Spacecraft Service</a:t>
            </a:r>
          </a:p>
        </p:txBody>
      </p:sp>
      <p:sp>
        <p:nvSpPr>
          <p:cNvPr id="16" name="Cylinder 15">
            <a:extLst>
              <a:ext uri="{FF2B5EF4-FFF2-40B4-BE49-F238E27FC236}">
                <a16:creationId xmlns:a16="http://schemas.microsoft.com/office/drawing/2014/main" id="{E2F5049E-DA74-4AB3-B46C-526B7A85D9D2}"/>
              </a:ext>
            </a:extLst>
          </p:cNvPr>
          <p:cNvSpPr/>
          <p:nvPr/>
        </p:nvSpPr>
        <p:spPr>
          <a:xfrm>
            <a:off x="4448785" y="3508128"/>
            <a:ext cx="1133868" cy="1076912"/>
          </a:xfrm>
          <a:prstGeom prst="can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MySql</a:t>
            </a:r>
            <a:r>
              <a:rPr lang="en-US" dirty="0"/>
              <a:t> Database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0326559-D167-32EF-63C6-66E5EAC012F6}"/>
              </a:ext>
            </a:extLst>
          </p:cNvPr>
          <p:cNvCxnSpPr>
            <a:cxnSpLocks/>
            <a:stCxn id="12" idx="1"/>
            <a:endCxn id="16" idx="1"/>
          </p:cNvCxnSpPr>
          <p:nvPr/>
        </p:nvCxnSpPr>
        <p:spPr>
          <a:xfrm rot="10800000" flipV="1">
            <a:off x="5015720" y="3253204"/>
            <a:ext cx="1377015" cy="254924"/>
          </a:xfrm>
          <a:prstGeom prst="bentConnector2">
            <a:avLst/>
          </a:prstGeom>
          <a:ln w="3810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C2A12128-A8B3-47BC-A568-B17A83FDE6E3}"/>
              </a:ext>
            </a:extLst>
          </p:cNvPr>
          <p:cNvCxnSpPr>
            <a:cxnSpLocks/>
            <a:stCxn id="13" idx="1"/>
            <a:endCxn id="16" idx="3"/>
          </p:cNvCxnSpPr>
          <p:nvPr/>
        </p:nvCxnSpPr>
        <p:spPr>
          <a:xfrm rot="10800000">
            <a:off x="5015719" y="4585041"/>
            <a:ext cx="1207374" cy="1684221"/>
          </a:xfrm>
          <a:prstGeom prst="bentConnector2">
            <a:avLst/>
          </a:prstGeom>
          <a:ln w="3810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lowchart: Multidocument 27">
            <a:extLst>
              <a:ext uri="{FF2B5EF4-FFF2-40B4-BE49-F238E27FC236}">
                <a16:creationId xmlns:a16="http://schemas.microsoft.com/office/drawing/2014/main" id="{BCF40E79-9BAE-30AF-29E9-6F352CF66B06}"/>
              </a:ext>
            </a:extLst>
          </p:cNvPr>
          <p:cNvSpPr/>
          <p:nvPr/>
        </p:nvSpPr>
        <p:spPr>
          <a:xfrm>
            <a:off x="6442734" y="4364970"/>
            <a:ext cx="1422818" cy="1076912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Template Database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C6DBBB1-DA9C-A4C6-7742-39CB93D4D731}"/>
              </a:ext>
            </a:extLst>
          </p:cNvPr>
          <p:cNvCxnSpPr>
            <a:cxnSpLocks/>
            <a:stCxn id="28" idx="2"/>
            <a:endCxn id="13" idx="0"/>
          </p:cNvCxnSpPr>
          <p:nvPr/>
        </p:nvCxnSpPr>
        <p:spPr>
          <a:xfrm>
            <a:off x="7055204" y="5401099"/>
            <a:ext cx="4084" cy="4758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65AD6D5-47B2-9D2C-2640-56FFDC04CB1C}"/>
              </a:ext>
            </a:extLst>
          </p:cNvPr>
          <p:cNvCxnSpPr>
            <a:cxnSpLocks/>
            <a:stCxn id="28" idx="0"/>
            <a:endCxn id="12" idx="2"/>
          </p:cNvCxnSpPr>
          <p:nvPr/>
        </p:nvCxnSpPr>
        <p:spPr>
          <a:xfrm flipH="1" flipV="1">
            <a:off x="7228929" y="3645485"/>
            <a:ext cx="23099" cy="7194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945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160"/>
    </mc:Choice>
    <mc:Fallback>
      <p:transition spd="slow" advTm="8616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EE99A-E506-625A-102C-44073A5EBC5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190699" y="1416943"/>
            <a:ext cx="2653545" cy="1727103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Register with the address of the machine they are running on</a:t>
            </a:r>
          </a:p>
          <a:p>
            <a:pPr marL="285750" indent="-285750">
              <a:buFontTx/>
              <a:buChar char="-"/>
            </a:pPr>
            <a:r>
              <a:rPr lang="en-US" dirty="0"/>
              <a:t>Clients of the broker can request the address of the services they are interested in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E44569F-BC3B-8FFD-5662-E2E0B96B2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3379" y="545858"/>
            <a:ext cx="6599429" cy="1325563"/>
          </a:xfrm>
        </p:spPr>
        <p:txBody>
          <a:bodyPr/>
          <a:lstStyle/>
          <a:p>
            <a:r>
              <a:rPr lang="en-US" dirty="0"/>
              <a:t>Service Broker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407F2E0-31CD-6CAF-ADAF-8E392D28C28A}"/>
              </a:ext>
            </a:extLst>
          </p:cNvPr>
          <p:cNvSpPr/>
          <p:nvPr/>
        </p:nvSpPr>
        <p:spPr>
          <a:xfrm>
            <a:off x="4259578" y="3808032"/>
            <a:ext cx="1672390" cy="78456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Scenario Service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7645801-C904-974E-6612-CE2B494BDCEA}"/>
              </a:ext>
            </a:extLst>
          </p:cNvPr>
          <p:cNvSpPr/>
          <p:nvPr/>
        </p:nvSpPr>
        <p:spPr>
          <a:xfrm>
            <a:off x="4259578" y="4894203"/>
            <a:ext cx="1672390" cy="78456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Spacecraft Service</a:t>
            </a:r>
          </a:p>
        </p:txBody>
      </p:sp>
      <p:pic>
        <p:nvPicPr>
          <p:cNvPr id="14" name="Picture Placeholder 13" descr="Treasure Map with solid fill">
            <a:extLst>
              <a:ext uri="{FF2B5EF4-FFF2-40B4-BE49-F238E27FC236}">
                <a16:creationId xmlns:a16="http://schemas.microsoft.com/office/drawing/2014/main" id="{E85652FA-EB08-3BD1-9561-1B3813177815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996" r="5996"/>
          <a:stretch>
            <a:fillRect/>
          </a:stretch>
        </p:blipFill>
        <p:spPr/>
      </p:pic>
      <p:sp>
        <p:nvSpPr>
          <p:cNvPr id="17" name="Hexagon 16">
            <a:extLst>
              <a:ext uri="{FF2B5EF4-FFF2-40B4-BE49-F238E27FC236}">
                <a16:creationId xmlns:a16="http://schemas.microsoft.com/office/drawing/2014/main" id="{9C518FAD-813A-5E76-28FF-BF8EC82F88F8}"/>
              </a:ext>
            </a:extLst>
          </p:cNvPr>
          <p:cNvSpPr/>
          <p:nvPr/>
        </p:nvSpPr>
        <p:spPr>
          <a:xfrm>
            <a:off x="6532394" y="4158318"/>
            <a:ext cx="1653663" cy="1076912"/>
          </a:xfrm>
          <a:prstGeom prst="hexagon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Redis Service Broker</a:t>
            </a:r>
          </a:p>
        </p:txBody>
      </p:sp>
      <p:sp>
        <p:nvSpPr>
          <p:cNvPr id="18" name="Rectangle: Single Corner Snipped 17">
            <a:extLst>
              <a:ext uri="{FF2B5EF4-FFF2-40B4-BE49-F238E27FC236}">
                <a16:creationId xmlns:a16="http://schemas.microsoft.com/office/drawing/2014/main" id="{4734615B-892E-BB03-357F-522BA893CAB4}"/>
              </a:ext>
            </a:extLst>
          </p:cNvPr>
          <p:cNvSpPr/>
          <p:nvPr/>
        </p:nvSpPr>
        <p:spPr>
          <a:xfrm>
            <a:off x="8752376" y="4986644"/>
            <a:ext cx="1512493" cy="890336"/>
          </a:xfrm>
          <a:prstGeom prst="snip1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 End Server</a:t>
            </a:r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0F87E297-7F17-7D3C-CA51-072AD1A2C802}"/>
              </a:ext>
            </a:extLst>
          </p:cNvPr>
          <p:cNvCxnSpPr>
            <a:stCxn id="12" idx="3"/>
            <a:endCxn id="17" idx="3"/>
          </p:cNvCxnSpPr>
          <p:nvPr/>
        </p:nvCxnSpPr>
        <p:spPr>
          <a:xfrm>
            <a:off x="5931968" y="4200313"/>
            <a:ext cx="600426" cy="496461"/>
          </a:xfrm>
          <a:prstGeom prst="bentConnector3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6D03BEC6-5B2D-A00C-1DEE-74CE20CE7102}"/>
              </a:ext>
            </a:extLst>
          </p:cNvPr>
          <p:cNvCxnSpPr>
            <a:cxnSpLocks/>
            <a:stCxn id="13" idx="3"/>
            <a:endCxn id="17" idx="3"/>
          </p:cNvCxnSpPr>
          <p:nvPr/>
        </p:nvCxnSpPr>
        <p:spPr>
          <a:xfrm flipV="1">
            <a:off x="5931968" y="4696774"/>
            <a:ext cx="600426" cy="589710"/>
          </a:xfrm>
          <a:prstGeom prst="bentConnector3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8F28761C-E011-7A8B-0EF3-30FD5516151D}"/>
              </a:ext>
            </a:extLst>
          </p:cNvPr>
          <p:cNvCxnSpPr>
            <a:cxnSpLocks/>
            <a:stCxn id="17" idx="0"/>
            <a:endCxn id="18" idx="3"/>
          </p:cNvCxnSpPr>
          <p:nvPr/>
        </p:nvCxnSpPr>
        <p:spPr>
          <a:xfrm>
            <a:off x="8186057" y="4696774"/>
            <a:ext cx="1322566" cy="289870"/>
          </a:xfrm>
          <a:prstGeom prst="bentConnector2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0628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912"/>
    </mc:Choice>
    <mc:Fallback>
      <p:transition spd="slow" advTm="31912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8C5CEC-64A2-1C33-B10C-92657FC491D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443973" y="4404632"/>
            <a:ext cx="2653545" cy="587964"/>
          </a:xfrm>
        </p:spPr>
        <p:txBody>
          <a:bodyPr/>
          <a:lstStyle/>
          <a:p>
            <a:r>
              <a:rPr lang="en-US" dirty="0"/>
              <a:t>Front End Server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EE99A-E506-625A-102C-44073A5EBC5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518854" y="5024003"/>
            <a:ext cx="2653545" cy="1727103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Serves React App</a:t>
            </a:r>
          </a:p>
          <a:p>
            <a:pPr marL="285750" indent="-285750">
              <a:buFontTx/>
              <a:buChar char="-"/>
            </a:pPr>
            <a:r>
              <a:rPr lang="en-US" dirty="0"/>
              <a:t>Allows App Access to Template Database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Connects App to service Broker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E44569F-BC3B-8FFD-5662-E2E0B96B2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3379" y="545858"/>
            <a:ext cx="6599429" cy="1325563"/>
          </a:xfrm>
        </p:spPr>
        <p:txBody>
          <a:bodyPr/>
          <a:lstStyle/>
          <a:p>
            <a:r>
              <a:rPr lang="en-US" dirty="0"/>
              <a:t>Front End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BAEA51-8BB6-6D85-6804-B90AC178CA57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794560" y="4440793"/>
            <a:ext cx="3745204" cy="587964"/>
          </a:xfrm>
        </p:spPr>
        <p:txBody>
          <a:bodyPr/>
          <a:lstStyle/>
          <a:p>
            <a:r>
              <a:rPr lang="en-US" dirty="0"/>
              <a:t>User Interface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4BF608-EF51-F644-793B-D09FD17687E2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8754519" y="5121994"/>
            <a:ext cx="2913932" cy="1727103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Takes in User Responses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Makes Requests of the Services</a:t>
            </a:r>
          </a:p>
          <a:p>
            <a:pPr marL="285750" indent="-285750">
              <a:buFontTx/>
              <a:buChar char="-"/>
            </a:pPr>
            <a:r>
              <a:rPr lang="en-US" dirty="0"/>
              <a:t>Displays Current State of Scenario Data</a:t>
            </a:r>
          </a:p>
        </p:txBody>
      </p:sp>
      <p:pic>
        <p:nvPicPr>
          <p:cNvPr id="18" name="Picture Placeholder 17" descr="Ui Ux with solid fill">
            <a:extLst>
              <a:ext uri="{FF2B5EF4-FFF2-40B4-BE49-F238E27FC236}">
                <a16:creationId xmlns:a16="http://schemas.microsoft.com/office/drawing/2014/main" id="{18C29C95-1999-E01A-0014-75EF925240A9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996" r="5996"/>
          <a:stretch>
            <a:fillRect/>
          </a:stretch>
        </p:blipFill>
        <p:spPr/>
      </p:pic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59A2C526-8F41-73E0-21E1-6A2748D34983}"/>
              </a:ext>
            </a:extLst>
          </p:cNvPr>
          <p:cNvSpPr/>
          <p:nvPr/>
        </p:nvSpPr>
        <p:spPr>
          <a:xfrm>
            <a:off x="7097518" y="3130625"/>
            <a:ext cx="1512493" cy="890336"/>
          </a:xfrm>
          <a:prstGeom prst="snip1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 End Server</a:t>
            </a:r>
          </a:p>
        </p:txBody>
      </p:sp>
      <p:sp>
        <p:nvSpPr>
          <p:cNvPr id="22" name="Flowchart: Multidocument 21">
            <a:extLst>
              <a:ext uri="{FF2B5EF4-FFF2-40B4-BE49-F238E27FC236}">
                <a16:creationId xmlns:a16="http://schemas.microsoft.com/office/drawing/2014/main" id="{98272A37-091B-3564-31E4-9C4ED695792E}"/>
              </a:ext>
            </a:extLst>
          </p:cNvPr>
          <p:cNvSpPr/>
          <p:nvPr/>
        </p:nvSpPr>
        <p:spPr>
          <a:xfrm>
            <a:off x="5031218" y="2944049"/>
            <a:ext cx="1422818" cy="1076912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Template Database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64EE4CA-A152-90DF-2EA7-BB2209970003}"/>
              </a:ext>
            </a:extLst>
          </p:cNvPr>
          <p:cNvSpPr/>
          <p:nvPr/>
        </p:nvSpPr>
        <p:spPr>
          <a:xfrm>
            <a:off x="8610011" y="724813"/>
            <a:ext cx="1672390" cy="78456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Services</a:t>
            </a: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D35CD4DD-6691-F32B-2269-DC0E46FDF02D}"/>
              </a:ext>
            </a:extLst>
          </p:cNvPr>
          <p:cNvSpPr/>
          <p:nvPr/>
        </p:nvSpPr>
        <p:spPr>
          <a:xfrm>
            <a:off x="5718132" y="1570607"/>
            <a:ext cx="1653663" cy="1076912"/>
          </a:xfrm>
          <a:prstGeom prst="hexagon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Redis Service Broker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504FCFFF-41FF-5E2E-1C05-6129651229E0}"/>
              </a:ext>
            </a:extLst>
          </p:cNvPr>
          <p:cNvCxnSpPr>
            <a:cxnSpLocks/>
            <a:stCxn id="24" idx="0"/>
            <a:endCxn id="20" idx="3"/>
          </p:cNvCxnSpPr>
          <p:nvPr/>
        </p:nvCxnSpPr>
        <p:spPr>
          <a:xfrm>
            <a:off x="7371795" y="2109063"/>
            <a:ext cx="481970" cy="1021562"/>
          </a:xfrm>
          <a:prstGeom prst="bentConnector2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2C2A1E1-0F2B-ADFB-A719-FF07C41165D9}"/>
              </a:ext>
            </a:extLst>
          </p:cNvPr>
          <p:cNvCxnSpPr>
            <a:cxnSpLocks/>
            <a:stCxn id="22" idx="3"/>
            <a:endCxn id="20" idx="2"/>
          </p:cNvCxnSpPr>
          <p:nvPr/>
        </p:nvCxnSpPr>
        <p:spPr>
          <a:xfrm>
            <a:off x="6454036" y="3482505"/>
            <a:ext cx="643482" cy="9328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: Diagonal Corners Snipped 31">
            <a:extLst>
              <a:ext uri="{FF2B5EF4-FFF2-40B4-BE49-F238E27FC236}">
                <a16:creationId xmlns:a16="http://schemas.microsoft.com/office/drawing/2014/main" id="{72EAEE9C-EDFE-0EF4-7CB0-9C7AD7849B10}"/>
              </a:ext>
            </a:extLst>
          </p:cNvPr>
          <p:cNvSpPr/>
          <p:nvPr/>
        </p:nvSpPr>
        <p:spPr>
          <a:xfrm>
            <a:off x="9369114" y="2512417"/>
            <a:ext cx="2069432" cy="1287379"/>
          </a:xfrm>
          <a:prstGeom prst="snip2DiagRect">
            <a:avLst>
              <a:gd name="adj1" fmla="val 0"/>
              <a:gd name="adj2" fmla="val 41901"/>
            </a:avLst>
          </a:prstGeom>
          <a:solidFill>
            <a:srgbClr val="D6E0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 Interface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645F810-93DA-86BF-97A3-83219C9408AF}"/>
              </a:ext>
            </a:extLst>
          </p:cNvPr>
          <p:cNvCxnSpPr>
            <a:cxnSpLocks/>
            <a:stCxn id="23" idx="2"/>
            <a:endCxn id="32" idx="3"/>
          </p:cNvCxnSpPr>
          <p:nvPr/>
        </p:nvCxnSpPr>
        <p:spPr>
          <a:xfrm>
            <a:off x="9446206" y="1509375"/>
            <a:ext cx="957624" cy="1003042"/>
          </a:xfrm>
          <a:prstGeom prst="straightConnector1">
            <a:avLst/>
          </a:prstGeom>
          <a:ln w="28575">
            <a:solidFill>
              <a:srgbClr val="75262A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7093D999-8033-A0E8-9157-FEA304D5A69D}"/>
              </a:ext>
            </a:extLst>
          </p:cNvPr>
          <p:cNvCxnSpPr>
            <a:cxnSpLocks/>
            <a:stCxn id="20" idx="0"/>
            <a:endCxn id="32" idx="2"/>
          </p:cNvCxnSpPr>
          <p:nvPr/>
        </p:nvCxnSpPr>
        <p:spPr>
          <a:xfrm flipV="1">
            <a:off x="8610011" y="3156107"/>
            <a:ext cx="759103" cy="419686"/>
          </a:xfrm>
          <a:prstGeom prst="bentConnector3">
            <a:avLst>
              <a:gd name="adj1" fmla="val 50000"/>
            </a:avLst>
          </a:prstGeom>
          <a:ln w="28575"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305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895"/>
    </mc:Choice>
    <mc:Fallback>
      <p:transition spd="slow" advTm="51895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B16D6-4D24-9C1E-5823-A8B3F5F96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Diagram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434130-AA71-F1F3-9100-BE56385931B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Genesis: Scenario Configuration Management</a:t>
            </a:r>
          </a:p>
        </p:txBody>
      </p:sp>
      <p:sp>
        <p:nvSpPr>
          <p:cNvPr id="5" name="Rectangle: Single Corner Snipped 4">
            <a:extLst>
              <a:ext uri="{FF2B5EF4-FFF2-40B4-BE49-F238E27FC236}">
                <a16:creationId xmlns:a16="http://schemas.microsoft.com/office/drawing/2014/main" id="{AD509E45-8BD2-6EA1-F367-B479765C8AE5}"/>
              </a:ext>
            </a:extLst>
          </p:cNvPr>
          <p:cNvSpPr/>
          <p:nvPr/>
        </p:nvSpPr>
        <p:spPr>
          <a:xfrm>
            <a:off x="7859005" y="3972836"/>
            <a:ext cx="1512493" cy="890336"/>
          </a:xfrm>
          <a:prstGeom prst="snip1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 End Server</a:t>
            </a: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AF09E51A-F30D-D6A4-660A-668E0FBBC032}"/>
              </a:ext>
            </a:extLst>
          </p:cNvPr>
          <p:cNvSpPr/>
          <p:nvPr/>
        </p:nvSpPr>
        <p:spPr>
          <a:xfrm>
            <a:off x="4916275" y="5530024"/>
            <a:ext cx="1653663" cy="1076912"/>
          </a:xfrm>
          <a:prstGeom prst="hexagon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Redis Service Broker</a:t>
            </a:r>
          </a:p>
        </p:txBody>
      </p:sp>
      <p:sp>
        <p:nvSpPr>
          <p:cNvPr id="11" name="Rectangle: Diagonal Corners Snipped 10">
            <a:extLst>
              <a:ext uri="{FF2B5EF4-FFF2-40B4-BE49-F238E27FC236}">
                <a16:creationId xmlns:a16="http://schemas.microsoft.com/office/drawing/2014/main" id="{B53DE9B0-EA16-79FF-C672-2CE605AB1787}"/>
              </a:ext>
            </a:extLst>
          </p:cNvPr>
          <p:cNvSpPr/>
          <p:nvPr/>
        </p:nvSpPr>
        <p:spPr>
          <a:xfrm>
            <a:off x="8615252" y="1946933"/>
            <a:ext cx="2069432" cy="1287379"/>
          </a:xfrm>
          <a:prstGeom prst="snip2DiagRect">
            <a:avLst>
              <a:gd name="adj1" fmla="val 0"/>
              <a:gd name="adj2" fmla="val 41901"/>
            </a:avLst>
          </a:prstGeom>
          <a:solidFill>
            <a:srgbClr val="D6E0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 Interface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8A5E14F5-0B4C-49D9-86CA-7AF091FDD604}"/>
              </a:ext>
            </a:extLst>
          </p:cNvPr>
          <p:cNvCxnSpPr>
            <a:cxnSpLocks/>
            <a:stCxn id="5" idx="0"/>
            <a:endCxn id="11" idx="1"/>
          </p:cNvCxnSpPr>
          <p:nvPr/>
        </p:nvCxnSpPr>
        <p:spPr>
          <a:xfrm flipV="1">
            <a:off x="9371498" y="3234312"/>
            <a:ext cx="278470" cy="1183692"/>
          </a:xfrm>
          <a:prstGeom prst="bentConnector2">
            <a:avLst/>
          </a:prstGeom>
          <a:ln w="28575"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113AD5D-625F-25C7-CDFE-7ACCC9F2CCE2}"/>
              </a:ext>
            </a:extLst>
          </p:cNvPr>
          <p:cNvSpPr/>
          <p:nvPr/>
        </p:nvSpPr>
        <p:spPr>
          <a:xfrm>
            <a:off x="3243885" y="3720795"/>
            <a:ext cx="1672390" cy="78456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Scenario Service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65A1D5F-D35D-1D7B-66C6-099D09E5B889}"/>
              </a:ext>
            </a:extLst>
          </p:cNvPr>
          <p:cNvSpPr/>
          <p:nvPr/>
        </p:nvSpPr>
        <p:spPr>
          <a:xfrm>
            <a:off x="4351143" y="2516886"/>
            <a:ext cx="1672390" cy="78456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Spacecraft Service</a:t>
            </a:r>
          </a:p>
        </p:txBody>
      </p:sp>
      <p:sp>
        <p:nvSpPr>
          <p:cNvPr id="21" name="Cylinder 20">
            <a:extLst>
              <a:ext uri="{FF2B5EF4-FFF2-40B4-BE49-F238E27FC236}">
                <a16:creationId xmlns:a16="http://schemas.microsoft.com/office/drawing/2014/main" id="{E8B3D671-1A35-37BF-21FB-D10D07F2D01D}"/>
              </a:ext>
            </a:extLst>
          </p:cNvPr>
          <p:cNvSpPr/>
          <p:nvPr/>
        </p:nvSpPr>
        <p:spPr>
          <a:xfrm>
            <a:off x="983093" y="2845547"/>
            <a:ext cx="1133868" cy="1076912"/>
          </a:xfrm>
          <a:prstGeom prst="can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MySql</a:t>
            </a:r>
            <a:r>
              <a:rPr lang="en-US" dirty="0"/>
              <a:t> Database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95505AF3-CA33-6CBF-9902-CD4C01DF658C}"/>
              </a:ext>
            </a:extLst>
          </p:cNvPr>
          <p:cNvCxnSpPr>
            <a:cxnSpLocks/>
            <a:stCxn id="19" idx="1"/>
            <a:endCxn id="21" idx="1"/>
          </p:cNvCxnSpPr>
          <p:nvPr/>
        </p:nvCxnSpPr>
        <p:spPr>
          <a:xfrm rot="10800000">
            <a:off x="1550027" y="2845548"/>
            <a:ext cx="1693858" cy="1267529"/>
          </a:xfrm>
          <a:prstGeom prst="bentConnector4">
            <a:avLst>
              <a:gd name="adj1" fmla="val 33265"/>
              <a:gd name="adj2" fmla="val 118035"/>
            </a:avLst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59094597-97AF-7B79-D8BA-91500F544565}"/>
              </a:ext>
            </a:extLst>
          </p:cNvPr>
          <p:cNvCxnSpPr>
            <a:cxnSpLocks/>
            <a:stCxn id="20" idx="1"/>
            <a:endCxn id="21" idx="1"/>
          </p:cNvCxnSpPr>
          <p:nvPr/>
        </p:nvCxnSpPr>
        <p:spPr>
          <a:xfrm rot="10800000">
            <a:off x="1550027" y="2845547"/>
            <a:ext cx="2801116" cy="63620"/>
          </a:xfrm>
          <a:prstGeom prst="bentConnector4">
            <a:avLst>
              <a:gd name="adj1" fmla="val 59209"/>
              <a:gd name="adj2" fmla="val 459321"/>
            </a:avLst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lowchart: Multidocument 23">
            <a:extLst>
              <a:ext uri="{FF2B5EF4-FFF2-40B4-BE49-F238E27FC236}">
                <a16:creationId xmlns:a16="http://schemas.microsoft.com/office/drawing/2014/main" id="{CD71CDFD-B30E-37C0-368D-5A9B6725183B}"/>
              </a:ext>
            </a:extLst>
          </p:cNvPr>
          <p:cNvSpPr/>
          <p:nvPr/>
        </p:nvSpPr>
        <p:spPr>
          <a:xfrm>
            <a:off x="5763161" y="4269561"/>
            <a:ext cx="1422818" cy="1076912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Template Database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AC1E40B-8DC4-D3C5-121A-D460FE702E1F}"/>
              </a:ext>
            </a:extLst>
          </p:cNvPr>
          <p:cNvCxnSpPr>
            <a:cxnSpLocks/>
            <a:stCxn id="24" idx="1"/>
            <a:endCxn id="19" idx="3"/>
          </p:cNvCxnSpPr>
          <p:nvPr/>
        </p:nvCxnSpPr>
        <p:spPr>
          <a:xfrm flipH="1" flipV="1">
            <a:off x="4916275" y="4113076"/>
            <a:ext cx="846886" cy="6949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5B10D9A-1A9D-D58B-F41D-667E19B85267}"/>
              </a:ext>
            </a:extLst>
          </p:cNvPr>
          <p:cNvCxnSpPr>
            <a:cxnSpLocks/>
            <a:stCxn id="24" idx="0"/>
            <a:endCxn id="20" idx="3"/>
          </p:cNvCxnSpPr>
          <p:nvPr/>
        </p:nvCxnSpPr>
        <p:spPr>
          <a:xfrm flipH="1" flipV="1">
            <a:off x="6023533" y="2909167"/>
            <a:ext cx="548922" cy="13603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A06FDE9E-3B98-EB4D-076D-1DECED51AF39}"/>
              </a:ext>
            </a:extLst>
          </p:cNvPr>
          <p:cNvCxnSpPr>
            <a:cxnSpLocks/>
            <a:stCxn id="20" idx="2"/>
            <a:endCxn id="8" idx="4"/>
          </p:cNvCxnSpPr>
          <p:nvPr/>
        </p:nvCxnSpPr>
        <p:spPr>
          <a:xfrm rot="5400000">
            <a:off x="4072133" y="4414819"/>
            <a:ext cx="2228576" cy="1835"/>
          </a:xfrm>
          <a:prstGeom prst="bentConnector3">
            <a:avLst>
              <a:gd name="adj1" fmla="val 50000"/>
            </a:avLst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92B0E11F-FCC2-4861-3EBD-5919EB14477F}"/>
              </a:ext>
            </a:extLst>
          </p:cNvPr>
          <p:cNvCxnSpPr>
            <a:cxnSpLocks/>
            <a:stCxn id="19" idx="2"/>
            <a:endCxn id="8" idx="4"/>
          </p:cNvCxnSpPr>
          <p:nvPr/>
        </p:nvCxnSpPr>
        <p:spPr>
          <a:xfrm rot="16200000" flipH="1">
            <a:off x="4120458" y="4464978"/>
            <a:ext cx="1024667" cy="1105423"/>
          </a:xfrm>
          <a:prstGeom prst="bentConnector3">
            <a:avLst>
              <a:gd name="adj1" fmla="val 50000"/>
            </a:avLst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B6CAA33F-871D-C402-C7EC-C06F177CE441}"/>
              </a:ext>
            </a:extLst>
          </p:cNvPr>
          <p:cNvCxnSpPr>
            <a:cxnSpLocks/>
            <a:stCxn id="8" idx="0"/>
            <a:endCxn id="5" idx="1"/>
          </p:cNvCxnSpPr>
          <p:nvPr/>
        </p:nvCxnSpPr>
        <p:spPr>
          <a:xfrm flipV="1">
            <a:off x="6569938" y="4863172"/>
            <a:ext cx="2045314" cy="1205308"/>
          </a:xfrm>
          <a:prstGeom prst="bentConnector2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EA9939B-7168-F0D5-25ED-6D2CB8C867A1}"/>
              </a:ext>
            </a:extLst>
          </p:cNvPr>
          <p:cNvCxnSpPr>
            <a:cxnSpLocks/>
            <a:stCxn id="24" idx="3"/>
            <a:endCxn id="5" idx="2"/>
          </p:cNvCxnSpPr>
          <p:nvPr/>
        </p:nvCxnSpPr>
        <p:spPr>
          <a:xfrm flipV="1">
            <a:off x="7185979" y="4418004"/>
            <a:ext cx="673026" cy="39001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FA41481-BACC-8E5E-30A9-0E9B2C1BEA58}"/>
              </a:ext>
            </a:extLst>
          </p:cNvPr>
          <p:cNvCxnSpPr>
            <a:cxnSpLocks/>
            <a:stCxn id="19" idx="3"/>
            <a:endCxn id="11" idx="2"/>
          </p:cNvCxnSpPr>
          <p:nvPr/>
        </p:nvCxnSpPr>
        <p:spPr>
          <a:xfrm flipV="1">
            <a:off x="4916275" y="2590623"/>
            <a:ext cx="3698977" cy="1522453"/>
          </a:xfrm>
          <a:prstGeom prst="straightConnector1">
            <a:avLst/>
          </a:prstGeom>
          <a:ln w="28575">
            <a:solidFill>
              <a:srgbClr val="75262A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8A0ACAA-A5C6-A5B1-5B1C-8C0B1804A5B6}"/>
              </a:ext>
            </a:extLst>
          </p:cNvPr>
          <p:cNvCxnSpPr>
            <a:cxnSpLocks/>
            <a:stCxn id="20" idx="3"/>
            <a:endCxn id="11" idx="2"/>
          </p:cNvCxnSpPr>
          <p:nvPr/>
        </p:nvCxnSpPr>
        <p:spPr>
          <a:xfrm flipV="1">
            <a:off x="6023533" y="2590623"/>
            <a:ext cx="2591719" cy="318544"/>
          </a:xfrm>
          <a:prstGeom prst="straightConnector1">
            <a:avLst/>
          </a:prstGeom>
          <a:ln w="28575">
            <a:solidFill>
              <a:srgbClr val="75262A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9436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95"/>
    </mc:Choice>
    <mc:Fallback>
      <p:transition spd="slow" advTm="22495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DF42B-12FE-522C-31EA-8A6615327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6" name="Picture Placeholder 5" descr="A picture containing outdoor, white, old, black&#10;&#10;Description automatically generated">
            <a:extLst>
              <a:ext uri="{FF2B5EF4-FFF2-40B4-BE49-F238E27FC236}">
                <a16:creationId xmlns:a16="http://schemas.microsoft.com/office/drawing/2014/main" id="{0659C3D0-B729-B443-B1D5-B110AAE704C2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2"/>
          <a:srcRect t="13014" b="13014"/>
          <a:stretch>
            <a:fillRect/>
          </a:stretch>
        </p:blipFill>
        <p:spPr/>
      </p:pic>
      <p:pic>
        <p:nvPicPr>
          <p:cNvPr id="8" name="Graphic 7" descr="Teacher with solid fill">
            <a:extLst>
              <a:ext uri="{FF2B5EF4-FFF2-40B4-BE49-F238E27FC236}">
                <a16:creationId xmlns:a16="http://schemas.microsoft.com/office/drawing/2014/main" id="{4FC2A58C-3C65-64A0-99D3-7C2B4F5AE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78602" y="2525201"/>
            <a:ext cx="1807597" cy="180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658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99"/>
    </mc:Choice>
    <mc:Fallback>
      <p:transition spd="slow" advTm="33799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01CA6-BAE7-E1EC-18C9-1186D27F1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03" y="98002"/>
            <a:ext cx="10515600" cy="1115434"/>
          </a:xfrm>
        </p:spPr>
        <p:txBody>
          <a:bodyPr/>
          <a:lstStyle/>
          <a:p>
            <a:r>
              <a:rPr lang="en-US" dirty="0"/>
              <a:t>Starting the Services</a:t>
            </a:r>
          </a:p>
        </p:txBody>
      </p: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1E443990-2A4E-8830-DB7D-AE0932E5F7C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5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11317" y="1037427"/>
            <a:ext cx="8180220" cy="553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506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479"/>
    </mc:Choice>
    <mc:Fallback>
      <p:transition spd="slow" advTm="46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4" objId="3"/>
        <p14:stopEvt time="44867" objId="3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01CA6-BAE7-E1EC-18C9-1186D27F1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03" y="98002"/>
            <a:ext cx="10515600" cy="1115434"/>
          </a:xfrm>
        </p:spPr>
        <p:txBody>
          <a:bodyPr/>
          <a:lstStyle/>
          <a:p>
            <a:r>
              <a:rPr lang="en-US" dirty="0"/>
              <a:t>Exploring the Databases</a:t>
            </a:r>
          </a:p>
        </p:txBody>
      </p:sp>
      <p:pic>
        <p:nvPicPr>
          <p:cNvPr id="10" name="Screen Recording 9">
            <a:hlinkClick r:id="" action="ppaction://media"/>
            <a:extLst>
              <a:ext uri="{FF2B5EF4-FFF2-40B4-BE49-F238E27FC236}">
                <a16:creationId xmlns:a16="http://schemas.microsoft.com/office/drawing/2014/main" id="{9A00DAF3-496A-B4F9-137D-37F58A1CFD1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230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000" y="1080586"/>
            <a:ext cx="11430000" cy="492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239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143"/>
    </mc:Choice>
    <mc:Fallback>
      <p:transition spd="slow" advTm="128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4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10"/>
        <p14:stopEvt time="127401" objId="10"/>
      </p14:showEvt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01CA6-BAE7-E1EC-18C9-1186D27F1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03" y="98002"/>
            <a:ext cx="10515600" cy="1115434"/>
          </a:xfrm>
        </p:spPr>
        <p:txBody>
          <a:bodyPr/>
          <a:lstStyle/>
          <a:p>
            <a:r>
              <a:rPr lang="en-US" dirty="0"/>
              <a:t>Creating a Scenario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BA1E9C0-3A4B-04B3-E4E1-AA35F70155B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587.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78643" y="954116"/>
            <a:ext cx="9034713" cy="562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334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032"/>
    </mc:Choice>
    <mc:Fallback>
      <p:transition spd="slow" advTm="121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119000" objId="4"/>
      </p14:showEvt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5926F-10BE-2A7F-6884-AA0639480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87" y="122065"/>
            <a:ext cx="10515600" cy="1115434"/>
          </a:xfrm>
        </p:spPr>
        <p:txBody>
          <a:bodyPr/>
          <a:lstStyle/>
          <a:p>
            <a:r>
              <a:rPr lang="en-US" dirty="0"/>
              <a:t>Editing Scenario Data</a:t>
            </a:r>
          </a:p>
        </p:txBody>
      </p:sp>
      <p:pic>
        <p:nvPicPr>
          <p:cNvPr id="9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5DF681F6-94FC-A547-92D1-043BDC517EE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00.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10852" y="1027382"/>
            <a:ext cx="6685548" cy="556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572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911"/>
    </mc:Choice>
    <mc:Fallback>
      <p:transition spd="slow" advTm="168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17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9"/>
        <p14:stopEvt time="168179" objId="9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EFA9173-F892-5C7D-99AF-4C5FFB15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701" y="620562"/>
            <a:ext cx="9823998" cy="605570"/>
          </a:xfrm>
        </p:spPr>
        <p:txBody>
          <a:bodyPr/>
          <a:lstStyle/>
          <a:p>
            <a:r>
              <a:rPr lang="en-US" altLang="zh-CN" dirty="0"/>
              <a:t>Summary</a:t>
            </a:r>
            <a:endParaRPr lang="en-US" dirty="0"/>
          </a:p>
        </p:txBody>
      </p:sp>
      <p:pic>
        <p:nvPicPr>
          <p:cNvPr id="38" name="Picture Placeholder 37">
            <a:extLst>
              <a:ext uri="{FF2B5EF4-FFF2-40B4-BE49-F238E27FC236}">
                <a16:creationId xmlns:a16="http://schemas.microsoft.com/office/drawing/2014/main" id="{4162880A-4A88-ED9F-357E-65638ED8BB0C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2"/>
          <a:srcRect/>
          <a:stretch/>
        </p:blipFill>
        <p:spPr>
          <a:xfrm>
            <a:off x="7458635" y="529148"/>
            <a:ext cx="3909806" cy="4731130"/>
          </a:xfrm>
        </p:spPr>
      </p:pic>
      <p:pic>
        <p:nvPicPr>
          <p:cNvPr id="39" name="图片占位符 31">
            <a:extLst>
              <a:ext uri="{FF2B5EF4-FFF2-40B4-BE49-F238E27FC236}">
                <a16:creationId xmlns:a16="http://schemas.microsoft.com/office/drawing/2014/main" id="{6037332D-8714-C147-6E64-3654D8C5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504265" y="302908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8" name="Slide Number Placeholder 13">
            <a:extLst>
              <a:ext uri="{FF2B5EF4-FFF2-40B4-BE49-F238E27FC236}">
                <a16:creationId xmlns:a16="http://schemas.microsoft.com/office/drawing/2014/main" id="{965C5ABF-DCA7-6790-2E26-EE57DCD64900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zh-CN" altLang="en-US" sz="120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838384-8691-DBBE-0A1A-DAFAC40B948F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r>
              <a:rPr lang="en-US" noProof="0" dirty="0"/>
              <a:t>Genesis: Scenario Configuration Management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EB237F74-A6D0-CFBE-59A8-F6E4387ADEBB}"/>
              </a:ext>
            </a:extLst>
          </p:cNvPr>
          <p:cNvSpPr txBox="1">
            <a:spLocks/>
          </p:cNvSpPr>
          <p:nvPr/>
        </p:nvSpPr>
        <p:spPr>
          <a:xfrm>
            <a:off x="2825804" y="1917499"/>
            <a:ext cx="2211002" cy="10547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7FC8AEE0-BE44-452E-5B7C-1C81B602280C}"/>
              </a:ext>
            </a:extLst>
          </p:cNvPr>
          <p:cNvSpPr txBox="1">
            <a:spLocks/>
          </p:cNvSpPr>
          <p:nvPr/>
        </p:nvSpPr>
        <p:spPr>
          <a:xfrm>
            <a:off x="1614178" y="1661114"/>
            <a:ext cx="2688554" cy="10547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Background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Other Systems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57533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03"/>
    </mc:Choice>
    <mc:Fallback>
      <p:transition spd="slow" advTm="2090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DF64211-DCD8-B458-DBD2-EBDA7AE3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EA3BB9-F064-CFBE-C0BE-BB7A22A4DCF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8024C77-A2F8-1ABA-5412-E6BB88B5FA1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Other Systems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5402852-C1AD-6A4E-DAA7-0AE582A742F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7316185" y="2827556"/>
            <a:ext cx="1913128" cy="1107124"/>
          </a:xfrm>
        </p:spPr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BF1D337-2A3C-A0FB-A6CD-5E4B9D6DFD9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1664F554-8F3F-2148-FE86-1FE8F66B856B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noProof="0" dirty="0"/>
              <a:t>Genesis: Scenario Configuration Management</a:t>
            </a:r>
          </a:p>
        </p:txBody>
      </p:sp>
      <p:sp>
        <p:nvSpPr>
          <p:cNvPr id="4" name="Text Placeholder 21">
            <a:extLst>
              <a:ext uri="{FF2B5EF4-FFF2-40B4-BE49-F238E27FC236}">
                <a16:creationId xmlns:a16="http://schemas.microsoft.com/office/drawing/2014/main" id="{A3847270-E742-E5A4-84B9-AD0C963195EC}"/>
              </a:ext>
            </a:extLst>
          </p:cNvPr>
          <p:cNvSpPr txBox="1">
            <a:spLocks/>
          </p:cNvSpPr>
          <p:nvPr/>
        </p:nvSpPr>
        <p:spPr>
          <a:xfrm>
            <a:off x="9398987" y="2827556"/>
            <a:ext cx="1913128" cy="11071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13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bg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75535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82"/>
    </mc:Choice>
    <mc:Fallback>
      <p:transition spd="slow" advTm="16382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4" name="图片占位符 13" descr="Close-up of an ear of fresh corn">
            <a:extLst>
              <a:ext uri="{FF2B5EF4-FFF2-40B4-BE49-F238E27FC236}">
                <a16:creationId xmlns:a16="http://schemas.microsoft.com/office/drawing/2014/main" id="{496155F4-61B2-441D-9F16-788866450DA2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>
          <a:blip r:embed="rId2"/>
          <a:srcRect/>
          <a:stretch/>
        </p:blipFill>
        <p:spPr>
          <a:xfrm>
            <a:off x="391110" y="2649588"/>
            <a:ext cx="1465840" cy="976988"/>
          </a:xfrm>
        </p:spPr>
      </p:pic>
      <p:pic>
        <p:nvPicPr>
          <p:cNvPr id="16" name="图片占位符 15" descr="Yellow and blue symbols">
            <a:extLst>
              <a:ext uri="{FF2B5EF4-FFF2-40B4-BE49-F238E27FC236}">
                <a16:creationId xmlns:a16="http://schemas.microsoft.com/office/drawing/2014/main" id="{BCD5762E-DD49-42B3-9CA8-46A4AD7193E2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3"/>
          <a:srcRect/>
          <a:stretch/>
        </p:blipFill>
        <p:spPr>
          <a:xfrm>
            <a:off x="2754948" y="2585901"/>
            <a:ext cx="1465840" cy="1121788"/>
          </a:xfrm>
        </p:spPr>
      </p:pic>
      <p:pic>
        <p:nvPicPr>
          <p:cNvPr id="18" name="图片占位符 17" descr="Layout of website design sketches on white paper">
            <a:extLst>
              <a:ext uri="{FF2B5EF4-FFF2-40B4-BE49-F238E27FC236}">
                <a16:creationId xmlns:a16="http://schemas.microsoft.com/office/drawing/2014/main" id="{1051CD21-1408-4D13-BF0B-0D7013AD2D0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993E4D5-4AD0-4740-096D-6822944C8FF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8" name="Picture Placeholder 27" descr="Hardcover books">
            <a:extLst>
              <a:ext uri="{FF2B5EF4-FFF2-40B4-BE49-F238E27FC236}">
                <a16:creationId xmlns:a16="http://schemas.microsoft.com/office/drawing/2014/main" id="{B746A775-E65C-70F6-9DB4-E51F7F2DAECE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5"/>
          <a:srcRect/>
          <a:stretch/>
        </p:blipFill>
        <p:spPr>
          <a:xfrm>
            <a:off x="5151412" y="5394764"/>
            <a:ext cx="1465840" cy="977226"/>
          </a:xfrm>
        </p:spPr>
      </p:pic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7"/>
    </mc:Choice>
    <mc:Fallback>
      <p:transition spd="slow" advTm="3567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EDD93-2B8A-C532-5B09-D4D0292E9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22D0E9-D0B1-9937-9D18-388EB7893480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Genesis: Scenario Configuration Management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1F1216-BBCA-E243-E8E4-4882ADC6B75B}"/>
              </a:ext>
            </a:extLst>
          </p:cNvPr>
          <p:cNvSpPr txBox="1"/>
          <p:nvPr/>
        </p:nvSpPr>
        <p:spPr>
          <a:xfrm>
            <a:off x="581709" y="1707290"/>
            <a:ext cx="111869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(Boeing Logo) Provided by the Boeing Company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(Spacecraft Hull Designs) By Neil Blevins </a:t>
            </a:r>
            <a:r>
              <a:rPr lang="en-US" dirty="0">
                <a:solidFill>
                  <a:schemeClr val="bg2"/>
                </a:solidFill>
                <a:hlinkClick r:id="rId2"/>
              </a:rPr>
              <a:t>https://www.artstation.com/artofsoulburn</a:t>
            </a:r>
            <a:endParaRPr lang="en-US" dirty="0">
              <a:solidFill>
                <a:schemeClr val="bg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(</a:t>
            </a:r>
            <a:r>
              <a:rPr lang="en-US" dirty="0" err="1">
                <a:solidFill>
                  <a:schemeClr val="bg2"/>
                </a:solidFill>
              </a:rPr>
              <a:t>Phantomworks</a:t>
            </a:r>
            <a:r>
              <a:rPr lang="en-US" dirty="0">
                <a:solidFill>
                  <a:schemeClr val="bg2"/>
                </a:solidFill>
              </a:rPr>
              <a:t> Logo) Provided by the Boeing Company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(Git Logo) </a:t>
            </a:r>
            <a:r>
              <a:rPr lang="en-US" dirty="0">
                <a:solidFill>
                  <a:schemeClr val="bg2"/>
                </a:solidFill>
                <a:hlinkClick r:id="rId3"/>
              </a:rPr>
              <a:t>https://git-scm.com/images/logos/downloads/Git-Icon-1788C.svg</a:t>
            </a:r>
            <a:r>
              <a:rPr lang="en-US" dirty="0">
                <a:solidFill>
                  <a:schemeClr val="bg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2938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5"/>
    </mc:Choice>
    <mc:Fallback>
      <p:transition spd="slow" advTm="141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The Genesis Scenario Configuration Management framework is the first step in designing a tool to manage the ever growing configuration demand of the Space Simulation Environment at the Boeing Company.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t="15667" b="15667"/>
          <a:stretch/>
        </p:blipFill>
        <p:spPr>
          <a:xfrm>
            <a:off x="5745001" y="0"/>
            <a:ext cx="6446999" cy="6858000"/>
          </a:xfr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zh-CN" altLang="en-US" sz="120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59AC624B-4FD9-E308-F182-08902D49A82B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 noProof="0" dirty="0"/>
              <a:t>Genesis: Scenario Configuration Management</a:t>
            </a:r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60"/>
    </mc:Choice>
    <mc:Fallback>
      <p:transition spd="slow" advTm="3336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8F2F102E-638A-4C98-8686-8F034DBA8E4B}"/>
              </a:ext>
            </a:extLst>
          </p:cNvPr>
          <p:cNvSpPr/>
          <p:nvPr/>
        </p:nvSpPr>
        <p:spPr>
          <a:xfrm flipH="1" flipV="1">
            <a:off x="6282267" y="4340"/>
            <a:ext cx="5875866" cy="3667191"/>
          </a:xfrm>
          <a:prstGeom prst="rtTriangl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3554988-282A-0878-FD37-A2BFDF09452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Customer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8C6CB1-944D-B878-0237-C0B32F84E6B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Space Team</a:t>
            </a:r>
          </a:p>
          <a:p>
            <a:r>
              <a:rPr lang="en-US" dirty="0"/>
              <a:t>Virtual Warfare Center (VWC)</a:t>
            </a:r>
          </a:p>
          <a:p>
            <a:r>
              <a:rPr lang="en-US" dirty="0"/>
              <a:t>Boeing </a:t>
            </a:r>
            <a:r>
              <a:rPr lang="en-US" dirty="0" err="1"/>
              <a:t>Phantomworks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79909DD-71F0-3554-2D08-3B3D2FC27EB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Environment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65919F0-89BF-6F70-6472-5CE86772654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C70BF9-990A-DD03-0630-C1263CAE55E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Space Simulation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602A289-A243-F31B-5FB5-0FCD035FD83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Configuring the Space Simulation Environment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7EDCCED-8FF0-0E42-9BE1-59D30EA4B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pic>
        <p:nvPicPr>
          <p:cNvPr id="24" name="Picture Placeholder 23" descr="Address Book outline">
            <a:extLst>
              <a:ext uri="{FF2B5EF4-FFF2-40B4-BE49-F238E27FC236}">
                <a16:creationId xmlns:a16="http://schemas.microsoft.com/office/drawing/2014/main" id="{CAED1FB3-3BA5-5B6C-DE84-A26A1B743FCB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182" r="5182"/>
          <a:stretch>
            <a:fillRect/>
          </a:stretch>
        </p:blipFill>
        <p:spPr/>
      </p:pic>
      <p:pic>
        <p:nvPicPr>
          <p:cNvPr id="28" name="Picture Placeholder 27" descr="Astronaut male with solid fill">
            <a:extLst>
              <a:ext uri="{FF2B5EF4-FFF2-40B4-BE49-F238E27FC236}">
                <a16:creationId xmlns:a16="http://schemas.microsoft.com/office/drawing/2014/main" id="{141B983B-924E-9A3F-1675-0DF61CF4E831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61" r="2661"/>
          <a:stretch>
            <a:fillRect/>
          </a:stretch>
        </p:blipFill>
        <p:spPr/>
      </p:pic>
      <p:pic>
        <p:nvPicPr>
          <p:cNvPr id="32" name="Picture Placeholder 31" descr="Gears with solid fill">
            <a:extLst>
              <a:ext uri="{FF2B5EF4-FFF2-40B4-BE49-F238E27FC236}">
                <a16:creationId xmlns:a16="http://schemas.microsoft.com/office/drawing/2014/main" id="{E598147C-C290-DA45-6AA8-3A38A9F39243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528" r="2528"/>
          <a:stretch>
            <a:fillRect/>
          </a:stretch>
        </p:blipFill>
        <p:spPr/>
      </p:pic>
      <p:pic>
        <p:nvPicPr>
          <p:cNvPr id="34" name="Picture 33" descr="Icon&#10;&#10;Description automatically generated with low confidence">
            <a:extLst>
              <a:ext uri="{FF2B5EF4-FFF2-40B4-BE49-F238E27FC236}">
                <a16:creationId xmlns:a16="http://schemas.microsoft.com/office/drawing/2014/main" id="{2F7FE68C-33B1-6590-1FED-B204A20CBB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5562" y="233959"/>
            <a:ext cx="2363239" cy="549268"/>
          </a:xfrm>
          <a:prstGeom prst="rect">
            <a:avLst/>
          </a:prstGeom>
        </p:spPr>
      </p:pic>
      <p:pic>
        <p:nvPicPr>
          <p:cNvPr id="36" name="Picture 35" descr="Logo&#10;&#10;Description automatically generated">
            <a:extLst>
              <a:ext uri="{FF2B5EF4-FFF2-40B4-BE49-F238E27FC236}">
                <a16:creationId xmlns:a16="http://schemas.microsoft.com/office/drawing/2014/main" id="{F0E59E2D-DE9C-6905-FC41-EFFC096DAE3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88908" y="880954"/>
            <a:ext cx="2059786" cy="117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987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3"/>
    </mc:Choice>
    <mc:Fallback>
      <p:transition spd="slow" advTm="2503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4296F96-0B63-F083-0096-2881D4BAB42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6B006-AE1C-AE69-A94C-0E9F9EA03A0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Widely know Software Version Control System</a:t>
            </a:r>
          </a:p>
          <a:p>
            <a:pPr marL="285750" indent="-285750">
              <a:buFontTx/>
              <a:buChar char="-"/>
            </a:pPr>
            <a:r>
              <a:rPr lang="en-US" dirty="0"/>
              <a:t>Works well with software development file systems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DA5CA8D0-3C3A-F6F9-33E0-C4723FCA829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996" r="5996"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5C14BD13-207A-3874-5272-FFE555443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Configuration Management Systems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EC0A18A-7C87-DE34-8197-049F9D5A241C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en-US" dirty="0"/>
              <a:t>Current Space Sim Config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79531D-7674-E054-9E33-DDB47B73024F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Called the Scenario Master Spreadsheet</a:t>
            </a:r>
          </a:p>
          <a:p>
            <a:pPr marL="285750" indent="-285750">
              <a:buFontTx/>
              <a:buChar char="-"/>
            </a:pPr>
            <a:r>
              <a:rPr lang="en-US" dirty="0"/>
              <a:t>Built in Excel</a:t>
            </a:r>
          </a:p>
          <a:p>
            <a:pPr marL="285750" indent="-285750">
              <a:buFontTx/>
              <a:buChar char="-"/>
            </a:pPr>
            <a:r>
              <a:rPr lang="en-US" dirty="0"/>
              <a:t>Cumbersome and error prone</a:t>
            </a:r>
          </a:p>
        </p:txBody>
      </p:sp>
    </p:spTree>
    <p:extLst>
      <p:ext uri="{BB962C8B-B14F-4D97-AF65-F5344CB8AC3E}">
        <p14:creationId xmlns:p14="http://schemas.microsoft.com/office/powerpoint/2010/main" val="10108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272"/>
    </mc:Choice>
    <mc:Fallback>
      <p:transition spd="slow" advTm="13227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00AE4-C04C-2742-5E84-24D5511AD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8" name="Picture Placeholder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6F35ACE1-843E-5635-E3B5-A2784A3CDFBC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2"/>
          <a:srcRect t="13014" b="13014"/>
          <a:stretch>
            <a:fillRect/>
          </a:stretch>
        </p:blipFill>
        <p:spPr/>
      </p:pic>
      <p:pic>
        <p:nvPicPr>
          <p:cNvPr id="12" name="Graphic 11" descr="Blueprint with solid fill">
            <a:extLst>
              <a:ext uri="{FF2B5EF4-FFF2-40B4-BE49-F238E27FC236}">
                <a16:creationId xmlns:a16="http://schemas.microsoft.com/office/drawing/2014/main" id="{BAC950C3-E47C-B3D0-04B2-84C9A06D9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25581" y="2423361"/>
            <a:ext cx="1890958" cy="189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537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91"/>
    </mc:Choice>
    <mc:Fallback>
      <p:transition spd="slow" advTm="939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A9212-A02B-0D20-9F94-C8427ED80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AD4E1-EFB8-EA52-45C7-9ED23975248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Should be Designed and Built with modules in mind</a:t>
            </a:r>
          </a:p>
          <a:p>
            <a:pPr marL="342900" indent="-342900">
              <a:buAutoNum type="arabicPeriod"/>
            </a:pPr>
            <a:r>
              <a:rPr lang="en-US" dirty="0"/>
              <a:t>Should be able to run on any machine in the network</a:t>
            </a:r>
          </a:p>
          <a:p>
            <a:pPr marL="342900" indent="-342900">
              <a:buAutoNum type="arabicPeriod"/>
            </a:pPr>
            <a:r>
              <a:rPr lang="en-US" dirty="0"/>
              <a:t>Should be accessible from any other machine in the network</a:t>
            </a:r>
          </a:p>
          <a:p>
            <a:pPr marL="342900" indent="-342900">
              <a:buAutoNum type="arabicPeriod"/>
            </a:pPr>
            <a:r>
              <a:rPr lang="en-US" dirty="0"/>
              <a:t>Built with growth and modification in mind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F51EF6-80B3-60A3-B4C4-E41DA6A82DA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 dirty="0"/>
              <a:t>Genesis: Scenario Configuration Management</a:t>
            </a:r>
          </a:p>
        </p:txBody>
      </p:sp>
    </p:spTree>
    <p:extLst>
      <p:ext uri="{BB962C8B-B14F-4D97-AF65-F5344CB8AC3E}">
        <p14:creationId xmlns:p14="http://schemas.microsoft.com/office/powerpoint/2010/main" val="3399906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217"/>
    </mc:Choice>
    <mc:Fallback>
      <p:transition spd="slow" advTm="11621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5825DB-993E-61C0-70F5-8058FD7B857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800727" y="2929823"/>
            <a:ext cx="1865376" cy="2464293"/>
          </a:xfrm>
        </p:spPr>
        <p:txBody>
          <a:bodyPr/>
          <a:lstStyle/>
          <a:p>
            <a:pPr marL="285750" indent="-285750" algn="l">
              <a:buFontTx/>
              <a:buChar char="-"/>
            </a:pPr>
            <a:r>
              <a:rPr lang="en-US" dirty="0"/>
              <a:t>Where the system’s data is stored</a:t>
            </a:r>
          </a:p>
          <a:p>
            <a:pPr algn="l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8CE65-9BBD-F8A7-163F-2E6F9AB7B37E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3962830" y="2929823"/>
            <a:ext cx="1867186" cy="2471878"/>
          </a:xfrm>
        </p:spPr>
        <p:txBody>
          <a:bodyPr/>
          <a:lstStyle/>
          <a:p>
            <a:pPr marL="285750" indent="-285750" algn="l">
              <a:buFontTx/>
              <a:buChar char="-"/>
            </a:pPr>
            <a:r>
              <a:rPr lang="en-US" dirty="0"/>
              <a:t>Does something useful for a consumer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Usually handles a single aspect of the system logic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B51889-228C-8DA9-8943-5FDBCD111742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6126743" y="2929823"/>
            <a:ext cx="1865376" cy="2464293"/>
          </a:xfrm>
        </p:spPr>
        <p:txBody>
          <a:bodyPr/>
          <a:lstStyle/>
          <a:p>
            <a:pPr marL="285750" indent="-285750" algn="l">
              <a:buFontTx/>
              <a:buChar char="-"/>
            </a:pPr>
            <a:r>
              <a:rPr lang="en-US" dirty="0"/>
              <a:t>Keeps track of all of the services running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Knows where they are and what their status 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A5CAA5-BF6B-7DFB-12D0-9EBA96D6E659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288846" y="2929823"/>
            <a:ext cx="1865376" cy="2464293"/>
          </a:xfrm>
        </p:spPr>
        <p:txBody>
          <a:bodyPr/>
          <a:lstStyle/>
          <a:p>
            <a:pPr marL="285750" indent="-285750" algn="l">
              <a:buFontTx/>
              <a:buChar char="-"/>
            </a:pPr>
            <a:r>
              <a:rPr lang="en-US" dirty="0"/>
              <a:t>Provides user access to the system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Validates and directs data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DAAAB8F-F567-2F3F-BAC4-A64241AC0D6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800727" y="2067143"/>
            <a:ext cx="1865376" cy="866219"/>
          </a:xfrm>
        </p:spPr>
        <p:txBody>
          <a:bodyPr/>
          <a:lstStyle/>
          <a:p>
            <a:r>
              <a:rPr lang="en-US" dirty="0"/>
              <a:t>Databases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0E15277-0AFA-62F2-B8F2-C1BA4BF83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Oriented Architecture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E2C25B-6A48-3A61-D2EA-8729D10F5930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3963283" y="2067143"/>
            <a:ext cx="1865376" cy="866219"/>
          </a:xfrm>
        </p:spPr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F339A8-A10D-1CBC-F6A8-5EF79CEBD6D1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6125839" y="2067143"/>
            <a:ext cx="1865376" cy="866219"/>
          </a:xfrm>
        </p:spPr>
        <p:txBody>
          <a:bodyPr/>
          <a:lstStyle/>
          <a:p>
            <a:r>
              <a:rPr lang="en-US" dirty="0"/>
              <a:t>Service Broker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C091AD8-FE36-B480-F398-6F824E456D4E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8288395" y="2067143"/>
            <a:ext cx="1865376" cy="866219"/>
          </a:xfrm>
        </p:spPr>
        <p:txBody>
          <a:bodyPr/>
          <a:lstStyle/>
          <a:p>
            <a:r>
              <a:rPr lang="en-US" dirty="0"/>
              <a:t>Front End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8BAB1E4A-F0D2-AEFF-EF55-4145962C2E76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/>
          <a:lstStyle/>
          <a:p>
            <a:r>
              <a:rPr lang="en-US" noProof="0" dirty="0"/>
              <a:t>Genesis: Scenario Configuration Management</a:t>
            </a:r>
          </a:p>
        </p:txBody>
      </p:sp>
    </p:spTree>
    <p:extLst>
      <p:ext uri="{BB962C8B-B14F-4D97-AF65-F5344CB8AC3E}">
        <p14:creationId xmlns:p14="http://schemas.microsoft.com/office/powerpoint/2010/main" val="4231646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110"/>
    </mc:Choice>
    <mc:Fallback>
      <p:transition spd="slow" advTm="6411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EE99A-E506-625A-102C-44073A5EBC5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374867" y="2245688"/>
            <a:ext cx="2653545" cy="1727103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Relational</a:t>
            </a:r>
          </a:p>
          <a:p>
            <a:pPr marL="285750" indent="-285750">
              <a:buFontTx/>
              <a:buChar char="-"/>
            </a:pPr>
            <a:r>
              <a:rPr lang="en-US" dirty="0"/>
              <a:t>Main Data Storage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E44569F-BC3B-8FFD-5662-E2E0B96B2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3379" y="545858"/>
            <a:ext cx="6599429" cy="1325563"/>
          </a:xfrm>
        </p:spPr>
        <p:txBody>
          <a:bodyPr/>
          <a:lstStyle/>
          <a:p>
            <a:r>
              <a:rPr lang="en-US" dirty="0"/>
              <a:t>Databases</a:t>
            </a:r>
          </a:p>
        </p:txBody>
      </p:sp>
      <p:sp>
        <p:nvSpPr>
          <p:cNvPr id="16" name="Cylinder 15">
            <a:extLst>
              <a:ext uri="{FF2B5EF4-FFF2-40B4-BE49-F238E27FC236}">
                <a16:creationId xmlns:a16="http://schemas.microsoft.com/office/drawing/2014/main" id="{E2F5049E-DA74-4AB3-B46C-526B7A85D9D2}"/>
              </a:ext>
            </a:extLst>
          </p:cNvPr>
          <p:cNvSpPr/>
          <p:nvPr/>
        </p:nvSpPr>
        <p:spPr>
          <a:xfrm>
            <a:off x="4865680" y="2140902"/>
            <a:ext cx="1133868" cy="1076912"/>
          </a:xfrm>
          <a:prstGeom prst="can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MySql</a:t>
            </a:r>
            <a:r>
              <a:rPr lang="en-US" dirty="0"/>
              <a:t> Database</a:t>
            </a: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36FD999-DB94-BF92-27A7-184A06768A8C}"/>
              </a:ext>
            </a:extLst>
          </p:cNvPr>
          <p:cNvSpPr/>
          <p:nvPr/>
        </p:nvSpPr>
        <p:spPr>
          <a:xfrm>
            <a:off x="4721205" y="5327173"/>
            <a:ext cx="1653663" cy="1076912"/>
          </a:xfrm>
          <a:prstGeom prst="hexagon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Redis Database</a:t>
            </a:r>
          </a:p>
        </p:txBody>
      </p:sp>
      <p:sp>
        <p:nvSpPr>
          <p:cNvPr id="28" name="Flowchart: Multidocument 27">
            <a:extLst>
              <a:ext uri="{FF2B5EF4-FFF2-40B4-BE49-F238E27FC236}">
                <a16:creationId xmlns:a16="http://schemas.microsoft.com/office/drawing/2014/main" id="{BCF40E79-9BAE-30AF-29E9-6F352CF66B06}"/>
              </a:ext>
            </a:extLst>
          </p:cNvPr>
          <p:cNvSpPr/>
          <p:nvPr/>
        </p:nvSpPr>
        <p:spPr>
          <a:xfrm>
            <a:off x="4721205" y="3748760"/>
            <a:ext cx="1422818" cy="1076912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Template Database</a:t>
            </a:r>
          </a:p>
        </p:txBody>
      </p:sp>
      <p:pic>
        <p:nvPicPr>
          <p:cNvPr id="38" name="Picture Placeholder 37" descr="Database with solid fill">
            <a:extLst>
              <a:ext uri="{FF2B5EF4-FFF2-40B4-BE49-F238E27FC236}">
                <a16:creationId xmlns:a16="http://schemas.microsoft.com/office/drawing/2014/main" id="{F3219B25-ABDD-0D73-17A7-EA26FD51A62A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996" r="5996"/>
          <a:stretch>
            <a:fillRect/>
          </a:stretch>
        </p:blipFill>
        <p:spPr/>
      </p:pic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DDAE9516-CB10-E19A-0A5C-A76C1EE3A2F7}"/>
              </a:ext>
            </a:extLst>
          </p:cNvPr>
          <p:cNvSpPr txBox="1">
            <a:spLocks/>
          </p:cNvSpPr>
          <p:nvPr/>
        </p:nvSpPr>
        <p:spPr>
          <a:xfrm>
            <a:off x="6374868" y="5327173"/>
            <a:ext cx="2653545" cy="17271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dirty="0"/>
              <a:t>Non-Relational Key-Value Store</a:t>
            </a:r>
          </a:p>
          <a:p>
            <a:pPr marL="285750" indent="-285750">
              <a:buFontTx/>
              <a:buChar char="-"/>
            </a:pPr>
            <a:r>
              <a:rPr lang="en-US" dirty="0"/>
              <a:t>Service Broker Storage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E18CCAF3-868E-6889-3933-4FCC67C8DFE9}"/>
              </a:ext>
            </a:extLst>
          </p:cNvPr>
          <p:cNvSpPr txBox="1">
            <a:spLocks/>
          </p:cNvSpPr>
          <p:nvPr/>
        </p:nvSpPr>
        <p:spPr>
          <a:xfrm>
            <a:off x="6422890" y="3748760"/>
            <a:ext cx="2653545" cy="17271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dirty="0"/>
              <a:t>Flat File Directory</a:t>
            </a:r>
          </a:p>
          <a:p>
            <a:pPr marL="285750" indent="-285750">
              <a:buFontTx/>
              <a:buChar char="-"/>
            </a:pPr>
            <a:r>
              <a:rPr lang="en-US" dirty="0"/>
              <a:t>Stores Complex Subsystem Configuration Models</a:t>
            </a:r>
          </a:p>
        </p:txBody>
      </p:sp>
    </p:spTree>
    <p:extLst>
      <p:ext uri="{BB962C8B-B14F-4D97-AF65-F5344CB8AC3E}">
        <p14:creationId xmlns:p14="http://schemas.microsoft.com/office/powerpoint/2010/main" val="3047827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783"/>
    </mc:Choice>
    <mc:Fallback>
      <p:transition spd="slow" advTm="51783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dark - tm89027928_Win22_jx_v15" id="{6FC4CD7C-8D8C-413D-9734-DB9D2ACDF211}" vid="{3BCE2F71-642F-410D-8C9D-43A56939DC21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A2AE28-B20A-43BD-B938-8C55A179243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19EC099-CA80-4E7D-B4BF-2970B26F4E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1E1349-079A-46DA-8C56-B35AC6C1175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dark</Template>
  <TotalTime>786</TotalTime>
  <Words>467</Words>
  <Application>Microsoft Office PowerPoint</Application>
  <PresentationFormat>Widescreen</PresentationFormat>
  <Paragraphs>124</Paragraphs>
  <Slides>21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等线</vt:lpstr>
      <vt:lpstr>Abadi</vt:lpstr>
      <vt:lpstr>Arial</vt:lpstr>
      <vt:lpstr>Calibri</vt:lpstr>
      <vt:lpstr>Posterama Text Black</vt:lpstr>
      <vt:lpstr>Posterama Text SemiBold</vt:lpstr>
      <vt:lpstr>Office 主题​​</vt:lpstr>
      <vt:lpstr>Genesis: Simulation Configuration Management</vt:lpstr>
      <vt:lpstr>Agenda</vt:lpstr>
      <vt:lpstr>Introduction</vt:lpstr>
      <vt:lpstr>Background</vt:lpstr>
      <vt:lpstr>Other Configuration Management Systems</vt:lpstr>
      <vt:lpstr>Design</vt:lpstr>
      <vt:lpstr>Objectives</vt:lpstr>
      <vt:lpstr>Service Oriented Architecture</vt:lpstr>
      <vt:lpstr>Databases</vt:lpstr>
      <vt:lpstr>Services</vt:lpstr>
      <vt:lpstr>Service Broker</vt:lpstr>
      <vt:lpstr>Front End</vt:lpstr>
      <vt:lpstr>Design Diagram</vt:lpstr>
      <vt:lpstr>Demo</vt:lpstr>
      <vt:lpstr>Starting the Services</vt:lpstr>
      <vt:lpstr>Exploring the Databases</vt:lpstr>
      <vt:lpstr>Creating a Scenario</vt:lpstr>
      <vt:lpstr>Editing Scenario Data</vt:lpstr>
      <vt:lpstr>Summary</vt:lpstr>
      <vt:lpstr>Thank you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Genesis: Simulation Configuration Management</dc:title>
  <dc:creator>Douglas Swanson</dc:creator>
  <cp:lastModifiedBy>Douglas Swanson</cp:lastModifiedBy>
  <cp:revision>7</cp:revision>
  <dcterms:created xsi:type="dcterms:W3CDTF">2022-12-04T02:57:36Z</dcterms:created>
  <dcterms:modified xsi:type="dcterms:W3CDTF">2022-12-04T16:03:55Z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